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3.png"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3.png"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2.png" /></Relationships>
</file>

<file path=ppt/slideLayouts/_rels/slideLayout9.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2.png"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GB"/>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GB"/>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7/26/2022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7/26/2022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7/26/2022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GB"/>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7/26/2022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2.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image" Target="../media/image3.png"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microsoft.com/office/2007/relationships/hdphoto" Target="../media/hdphoto1.wdp"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7/26/2022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hyperlink" Target="https://en.m.wikipedia.org/wiki/Agumbe" TargetMode="External" /><Relationship Id="rId2" Type="http://schemas.openxmlformats.org/officeDocument/2006/relationships/hyperlink" Target="https://en.m.wikipedia.org/wiki/Fictional_town" TargetMode="External" /><Relationship Id="rId1" Type="http://schemas.openxmlformats.org/officeDocument/2006/relationships/slideLayout" Target="../slideLayouts/slideLayout2.xml" /><Relationship Id="rId6" Type="http://schemas.openxmlformats.org/officeDocument/2006/relationships/hyperlink" Target="https://en.m.wikipedia.org/wiki/Swami_and_Friends" TargetMode="External" /><Relationship Id="rId5" Type="http://schemas.openxmlformats.org/officeDocument/2006/relationships/hyperlink" Target="https://en.m.wikipedia.org/wiki/R._K._Narayan" TargetMode="External" /><Relationship Id="rId4" Type="http://schemas.openxmlformats.org/officeDocument/2006/relationships/hyperlink" Target="https://en.m.wikipedia.org/wiki/Karnataka" TargetMode="External" /></Relationships>
</file>

<file path=ppt/slides/_rels/slide3.xml.rels><?xml version="1.0" encoding="UTF-8" standalone="yes"?>
<Relationships xmlns="http://schemas.openxmlformats.org/package/2006/relationships"><Relationship Id="rId3" Type="http://schemas.openxmlformats.org/officeDocument/2006/relationships/hyperlink" Target="https://en.m.wikipedia.org/wiki/Malgudi_Days_(short_story_collection)" TargetMode="External" /><Relationship Id="rId2" Type="http://schemas.openxmlformats.org/officeDocument/2006/relationships/hyperlink" Target="https://en.m.wikipedia.org/wiki/India" TargetMode="External" /><Relationship Id="rId1" Type="http://schemas.openxmlformats.org/officeDocument/2006/relationships/slideLayout" Target="../slideLayouts/slideLayout2.xml" /><Relationship Id="rId6" Type="http://schemas.openxmlformats.org/officeDocument/2006/relationships/hyperlink" Target="https://en.m.wikipedia.org/wiki/Governor_of_Madras" TargetMode="External" /><Relationship Id="rId5" Type="http://schemas.openxmlformats.org/officeDocument/2006/relationships/hyperlink" Target="https://en.m.wikipedia.org/wiki/Arthur_Lawley" TargetMode="External" /><Relationship Id="rId4" Type="http://schemas.openxmlformats.org/officeDocument/2006/relationships/hyperlink" Target="https://en.m.wikipedia.org/wiki/British_Raj" TargetMode="External" /></Relationships>
</file>

<file path=ppt/slides/_rels/slide4.xml.rels><?xml version="1.0" encoding="UTF-8" standalone="yes"?>
<Relationships xmlns="http://schemas.openxmlformats.org/package/2006/relationships"><Relationship Id="rId3" Type="http://schemas.openxmlformats.org/officeDocument/2006/relationships/hyperlink" Target="https://en.m.wikipedia.org/wiki/Madras" TargetMode="External" /><Relationship Id="rId7" Type="http://schemas.openxmlformats.org/officeDocument/2006/relationships/hyperlink" Target="https://en.m.wikipedia.org/w/index.php?title=Yadavgiri&amp;action=edit&amp;redlink=1" TargetMode="External" /><Relationship Id="rId2" Type="http://schemas.openxmlformats.org/officeDocument/2006/relationships/hyperlink" Target="https://en.m.wikipedia.org/w/index.php?title=Malgudi&amp;action=edit&amp;section=1" TargetMode="External" /><Relationship Id="rId1" Type="http://schemas.openxmlformats.org/officeDocument/2006/relationships/slideLayout" Target="../slideLayouts/slideLayout2.xml" /><Relationship Id="rId6" Type="http://schemas.openxmlformats.org/officeDocument/2006/relationships/hyperlink" Target="https://en.m.wikipedia.org/wiki/Kaveri_river" TargetMode="External" /><Relationship Id="rId5" Type="http://schemas.openxmlformats.org/officeDocument/2006/relationships/hyperlink" Target="https://en.m.wikipedia.org/wiki/Lalgudi" TargetMode="External" /><Relationship Id="rId4" Type="http://schemas.openxmlformats.org/officeDocument/2006/relationships/hyperlink" Target="https://en.m.wikipedia.org/wiki/Mysore" TargetMode="External" /></Relationships>
</file>

<file path=ppt/slides/_rels/slide5.xml.rels><?xml version="1.0" encoding="UTF-8" standalone="yes"?>
<Relationships xmlns="http://schemas.openxmlformats.org/package/2006/relationships"><Relationship Id="rId3" Type="http://schemas.openxmlformats.org/officeDocument/2006/relationships/hyperlink" Target="https://en.m.wikipedia.org/w/index.php?title=Malgudi&amp;action=edit&amp;section=3" TargetMode="External" /><Relationship Id="rId7" Type="http://schemas.openxmlformats.org/officeDocument/2006/relationships/hyperlink" Target="https://en.m.wikipedia.org/wiki/Mahatma_Gandhi" TargetMode="External" /><Relationship Id="rId2" Type="http://schemas.openxmlformats.org/officeDocument/2006/relationships/hyperlink" Target="https://en.m.wikipedia.org/w/index.php?title=Malgudi&amp;action=edit&amp;section=2" TargetMode="External" /><Relationship Id="rId1" Type="http://schemas.openxmlformats.org/officeDocument/2006/relationships/slideLayout" Target="../slideLayouts/slideLayout2.xml" /><Relationship Id="rId6" Type="http://schemas.openxmlformats.org/officeDocument/2006/relationships/hyperlink" Target="https://en.m.wikipedia.org/wiki/The_Guide" TargetMode="External" /><Relationship Id="rId5" Type="http://schemas.openxmlformats.org/officeDocument/2006/relationships/hyperlink" Target="https://en.m.wikipedia.org/wiki/Swami_and_Friends" TargetMode="External" /><Relationship Id="rId4" Type="http://schemas.openxmlformats.org/officeDocument/2006/relationships/hyperlink" Target="https://en.m.wikipedia.org/wiki/Sarayu" TargetMode="External" /></Relationships>
</file>

<file path=ppt/slides/_rels/slide6.xml.rels><?xml version="1.0" encoding="UTF-8" standalone="yes"?>
<Relationships xmlns="http://schemas.openxmlformats.org/package/2006/relationships"><Relationship Id="rId3" Type="http://schemas.openxmlformats.org/officeDocument/2006/relationships/hyperlink" Target="https://en.m.wikipedia.org/wiki/Cremation" TargetMode="External" /><Relationship Id="rId2" Type="http://schemas.openxmlformats.org/officeDocument/2006/relationships/hyperlink" Target="https://en.m.wikipedia.org/w/index.php?title=Malgudi&amp;action=edit&amp;section=4" TargetMode="External" /><Relationship Id="rId1" Type="http://schemas.openxmlformats.org/officeDocument/2006/relationships/slideLayout" Target="../slideLayouts/slideLayout2.xml" /><Relationship Id="rId4" Type="http://schemas.openxmlformats.org/officeDocument/2006/relationships/hyperlink" Target="https://en.m.wikipedia.org/wiki/Dalit" TargetMode="External" /></Relationships>
</file>

<file path=ppt/slides/_rels/slide7.xml.rels><?xml version="1.0" encoding="UTF-8" standalone="yes"?>
<Relationships xmlns="http://schemas.openxmlformats.org/package/2006/relationships"><Relationship Id="rId2" Type="http://schemas.openxmlformats.org/officeDocument/2006/relationships/hyperlink" Target="https://en.m.wikipedia.org/w/index.php?title=Malgudi&amp;action=edit&amp;section=5" TargetMode="Externa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hyperlink" Target="https://en.m.wikipedia.org/wiki/Railway_station" TargetMode="External" /><Relationship Id="rId2" Type="http://schemas.openxmlformats.org/officeDocument/2006/relationships/hyperlink" Target="https://en.m.wikipedia.org/w/index.php?title=Malgudi&amp;action=edit&amp;section=6" TargetMode="Externa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hyperlink" Target="https://en.m.wikipedia.org/wiki/Tigers" TargetMode="External" /><Relationship Id="rId2" Type="http://schemas.openxmlformats.org/officeDocument/2006/relationships/hyperlink" Target="https://en.m.wikipedia.org/w/index.php?title=Malgudi&amp;action=edit&amp;section=7" TargetMode="External" /><Relationship Id="rId1" Type="http://schemas.openxmlformats.org/officeDocument/2006/relationships/slideLayout" Target="../slideLayouts/slideLayout2.xml" /><Relationship Id="rId6" Type="http://schemas.openxmlformats.org/officeDocument/2006/relationships/hyperlink" Target="https://en.m.wikipedia.org/wiki/Water_buffalo" TargetMode="External" /><Relationship Id="rId5" Type="http://schemas.openxmlformats.org/officeDocument/2006/relationships/hyperlink" Target="https://en.m.wikipedia.org/wiki/Langurs" TargetMode="External" /><Relationship Id="rId4" Type="http://schemas.openxmlformats.org/officeDocument/2006/relationships/hyperlink" Target="https://en.m.wikipedia.org/wiki/Deer" TargetMode="Externa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86D52-CE3B-E145-8E58-5E2EEF23F0CA}"/>
              </a:ext>
            </a:extLst>
          </p:cNvPr>
          <p:cNvSpPr>
            <a:spLocks noGrp="1"/>
          </p:cNvSpPr>
          <p:nvPr>
            <p:ph type="ctrTitle"/>
          </p:nvPr>
        </p:nvSpPr>
        <p:spPr/>
        <p:txBody>
          <a:bodyPr/>
          <a:lstStyle/>
          <a:p>
            <a:r>
              <a:rPr lang="en-GB"/>
              <a:t>Indian English writing</a:t>
            </a:r>
            <a:br>
              <a:rPr lang="en-GB"/>
            </a:br>
            <a:endParaRPr lang="en-US"/>
          </a:p>
        </p:txBody>
      </p:sp>
      <p:sp>
        <p:nvSpPr>
          <p:cNvPr id="3" name="Subtitle 2">
            <a:extLst>
              <a:ext uri="{FF2B5EF4-FFF2-40B4-BE49-F238E27FC236}">
                <a16:creationId xmlns:a16="http://schemas.microsoft.com/office/drawing/2014/main" id="{0DD934FA-92C3-9C45-8D21-D77190FDC0BD}"/>
              </a:ext>
            </a:extLst>
          </p:cNvPr>
          <p:cNvSpPr>
            <a:spLocks noGrp="1"/>
          </p:cNvSpPr>
          <p:nvPr>
            <p:ph type="subTitle" idx="1"/>
          </p:nvPr>
        </p:nvSpPr>
        <p:spPr/>
        <p:txBody>
          <a:bodyPr/>
          <a:lstStyle/>
          <a:p>
            <a:r>
              <a:rPr lang="en-GB"/>
              <a:t>MA IV SEM PAPER XV</a:t>
            </a:r>
          </a:p>
          <a:p>
            <a:r>
              <a:rPr lang="en-GB"/>
              <a:t>GOVERNMENT DEGREE COLLEGE PAONTA SAHIB </a:t>
            </a:r>
            <a:endParaRPr lang="en-US"/>
          </a:p>
        </p:txBody>
      </p:sp>
    </p:spTree>
    <p:extLst>
      <p:ext uri="{BB962C8B-B14F-4D97-AF65-F5344CB8AC3E}">
        <p14:creationId xmlns:p14="http://schemas.microsoft.com/office/powerpoint/2010/main" val="2447071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14B96-B1AA-AA43-868C-BF8CD0DF7A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D87D7CD-4A76-7A49-870E-104F7C8984BF}"/>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2E8E2B68-8610-584C-BA61-64BAC940564A}"/>
              </a:ext>
            </a:extLst>
          </p:cNvPr>
          <p:cNvSpPr txBox="1"/>
          <p:nvPr/>
        </p:nvSpPr>
        <p:spPr>
          <a:xfrm>
            <a:off x="3046512" y="2413337"/>
            <a:ext cx="6098976" cy="2031325"/>
          </a:xfrm>
          <a:prstGeom prst="rect">
            <a:avLst/>
          </a:prstGeom>
          <a:noFill/>
        </p:spPr>
        <p:txBody>
          <a:bodyPr wrap="square">
            <a:spAutoFit/>
          </a:bodyPr>
          <a:lstStyle/>
          <a:p>
            <a:r>
              <a:rPr lang="en-GB" b="1" i="0">
                <a:solidFill>
                  <a:srgbClr val="202122"/>
                </a:solidFill>
                <a:effectLst/>
                <a:latin typeface="-apple-system"/>
              </a:rPr>
              <a:t>Malgudi</a:t>
            </a:r>
            <a:r>
              <a:rPr lang="en-GB" b="0" i="0">
                <a:solidFill>
                  <a:srgbClr val="202122"/>
                </a:solidFill>
                <a:effectLst/>
                <a:latin typeface="-apple-system"/>
              </a:rPr>
              <a:t> is a </a:t>
            </a:r>
            <a:r>
              <a:rPr lang="en-GB" b="0" i="0" u="none" strike="noStrike">
                <a:solidFill>
                  <a:srgbClr val="6B4BA1"/>
                </a:solidFill>
                <a:effectLst/>
                <a:latin typeface="-apple-system"/>
                <a:hlinkClick r:id="rId2" tooltip="Fictional town"/>
              </a:rPr>
              <a:t>fictional town</a:t>
            </a:r>
            <a:r>
              <a:rPr lang="en-GB" b="0" i="0">
                <a:solidFill>
                  <a:srgbClr val="202122"/>
                </a:solidFill>
                <a:effectLst/>
                <a:latin typeface="-apple-system"/>
              </a:rPr>
              <a:t> located in </a:t>
            </a:r>
            <a:r>
              <a:rPr lang="en-GB" b="0" i="0" u="none" strike="noStrike">
                <a:solidFill>
                  <a:srgbClr val="6B4BA1"/>
                </a:solidFill>
                <a:effectLst/>
                <a:latin typeface="-apple-system"/>
                <a:hlinkClick r:id="rId3" tooltip="Agumbe"/>
              </a:rPr>
              <a:t>Agumbe</a:t>
            </a:r>
            <a:r>
              <a:rPr lang="en-GB" b="0" i="0">
                <a:solidFill>
                  <a:srgbClr val="202122"/>
                </a:solidFill>
                <a:effectLst/>
                <a:latin typeface="-apple-system"/>
              </a:rPr>
              <a:t>in </a:t>
            </a:r>
            <a:r>
              <a:rPr lang="en-GB" b="0" i="0" u="none" strike="noStrike">
                <a:solidFill>
                  <a:srgbClr val="6B4BA1"/>
                </a:solidFill>
                <a:effectLst/>
                <a:latin typeface="-apple-system"/>
                <a:hlinkClick r:id="rId4" tooltip="Karnataka"/>
              </a:rPr>
              <a:t>Karnataka</a:t>
            </a:r>
            <a:r>
              <a:rPr lang="en-GB" b="0" i="0">
                <a:solidFill>
                  <a:srgbClr val="202122"/>
                </a:solidFill>
                <a:effectLst/>
                <a:latin typeface="-apple-system"/>
              </a:rPr>
              <a:t> in the novels and short stories of </a:t>
            </a:r>
            <a:r>
              <a:rPr lang="en-GB" b="0" i="0" u="none" strike="noStrike">
                <a:solidFill>
                  <a:srgbClr val="6B4BA1"/>
                </a:solidFill>
                <a:effectLst/>
                <a:latin typeface="-apple-system"/>
                <a:hlinkClick r:id="rId5" tooltip="R. K. Narayan"/>
              </a:rPr>
              <a:t>R. K. Narayan</a:t>
            </a:r>
            <a:r>
              <a:rPr lang="en-GB" b="0" i="0">
                <a:solidFill>
                  <a:srgbClr val="202122"/>
                </a:solidFill>
                <a:effectLst/>
                <a:latin typeface="-apple-system"/>
              </a:rPr>
              <a:t>. It forms the setting for most of Narayan's works. Starting with his first novel, </a:t>
            </a:r>
            <a:r>
              <a:rPr lang="en-GB" b="0" i="1" u="none" strike="noStrike">
                <a:solidFill>
                  <a:srgbClr val="6B4BA1"/>
                </a:solidFill>
                <a:effectLst/>
                <a:latin typeface="inherit"/>
                <a:hlinkClick r:id="rId6" tooltip="Swami and Friends"/>
              </a:rPr>
              <a:t>Swami and Friends</a:t>
            </a:r>
            <a:r>
              <a:rPr lang="en-GB" b="0" i="0">
                <a:solidFill>
                  <a:srgbClr val="202122"/>
                </a:solidFill>
                <a:effectLst/>
                <a:latin typeface="-apple-system"/>
              </a:rPr>
              <a:t>, all but one of his fifteen novels and most of his short stories take place here. Malgudi was a portmanteau of two Bangalore localities - Malleshwaram and Basavanagudi.</a:t>
            </a:r>
            <a:endParaRPr lang="en-US"/>
          </a:p>
        </p:txBody>
      </p:sp>
    </p:spTree>
    <p:extLst>
      <p:ext uri="{BB962C8B-B14F-4D97-AF65-F5344CB8AC3E}">
        <p14:creationId xmlns:p14="http://schemas.microsoft.com/office/powerpoint/2010/main" val="377999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2051E-CAFB-AD4D-85F0-4FD80BE90F0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ECD458-B973-2C42-9344-578FFA6125AC}"/>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889B1075-CB59-9B46-9D55-D93F8486EA34}"/>
              </a:ext>
            </a:extLst>
          </p:cNvPr>
          <p:cNvSpPr txBox="1"/>
          <p:nvPr/>
        </p:nvSpPr>
        <p:spPr>
          <a:xfrm>
            <a:off x="3046512" y="2551837"/>
            <a:ext cx="6098976" cy="1754326"/>
          </a:xfrm>
          <a:prstGeom prst="rect">
            <a:avLst/>
          </a:prstGeom>
          <a:noFill/>
        </p:spPr>
        <p:txBody>
          <a:bodyPr wrap="square">
            <a:spAutoFit/>
          </a:bodyPr>
          <a:lstStyle/>
          <a:p>
            <a:r>
              <a:rPr lang="en-GB" b="0" i="0">
                <a:solidFill>
                  <a:srgbClr val="202122"/>
                </a:solidFill>
                <a:effectLst/>
                <a:latin typeface="-apple-system"/>
              </a:rPr>
              <a:t>Narayan has successfully portrayed Malgudi as a microcosm of </a:t>
            </a:r>
            <a:r>
              <a:rPr lang="en-GB" b="0" i="0" u="none" strike="noStrike">
                <a:solidFill>
                  <a:srgbClr val="6B4BA1"/>
                </a:solidFill>
                <a:effectLst/>
                <a:latin typeface="-apple-system"/>
                <a:hlinkClick r:id="rId2" tooltip="India"/>
              </a:rPr>
              <a:t>India</a:t>
            </a:r>
            <a:r>
              <a:rPr lang="en-GB" b="0" i="0">
                <a:solidFill>
                  <a:srgbClr val="202122"/>
                </a:solidFill>
                <a:effectLst/>
                <a:latin typeface="-apple-system"/>
              </a:rPr>
              <a:t>. Malgudi was created, as mentioned in </a:t>
            </a:r>
            <a:r>
              <a:rPr lang="en-GB" b="0" i="1" u="none" strike="noStrike">
                <a:solidFill>
                  <a:srgbClr val="6B4BA1"/>
                </a:solidFill>
                <a:effectLst/>
                <a:latin typeface="inherit"/>
                <a:hlinkClick r:id="rId3" tooltip="Malgudi Days (short story collection)"/>
              </a:rPr>
              <a:t>Malgudi Days</a:t>
            </a:r>
            <a:r>
              <a:rPr lang="en-GB" b="0" i="0">
                <a:solidFill>
                  <a:srgbClr val="202122"/>
                </a:solidFill>
                <a:effectLst/>
                <a:latin typeface="-apple-system"/>
              </a:rPr>
              <a:t>, by Sir Fredrick Lawley, a fictional </a:t>
            </a:r>
            <a:r>
              <a:rPr lang="en-GB" b="0" i="0" u="none" strike="noStrike">
                <a:solidFill>
                  <a:srgbClr val="6B4BA1"/>
                </a:solidFill>
                <a:effectLst/>
                <a:latin typeface="-apple-system"/>
                <a:hlinkClick r:id="rId4" tooltip="British Raj"/>
              </a:rPr>
              <a:t>British</a:t>
            </a:r>
            <a:r>
              <a:rPr lang="en-GB" b="0" i="0">
                <a:solidFill>
                  <a:srgbClr val="202122"/>
                </a:solidFill>
                <a:effectLst/>
                <a:latin typeface="-apple-system"/>
              </a:rPr>
              <a:t> officer in the 19th century by combining and developing a few villages. The character of Sir Fredrick Lawley may have been based on </a:t>
            </a:r>
            <a:r>
              <a:rPr lang="en-GB" b="0" i="0" u="none" strike="noStrike">
                <a:solidFill>
                  <a:srgbClr val="6B4BA1"/>
                </a:solidFill>
                <a:effectLst/>
                <a:latin typeface="-apple-system"/>
                <a:hlinkClick r:id="rId5" tooltip="Arthur Lawley"/>
              </a:rPr>
              <a:t>Arthur Lawley</a:t>
            </a:r>
            <a:r>
              <a:rPr lang="en-GB" b="0" i="0">
                <a:solidFill>
                  <a:srgbClr val="202122"/>
                </a:solidFill>
                <a:effectLst/>
                <a:latin typeface="-apple-system"/>
              </a:rPr>
              <a:t>, the </a:t>
            </a:r>
            <a:r>
              <a:rPr lang="en-GB" b="0" i="0" u="none" strike="noStrike">
                <a:solidFill>
                  <a:srgbClr val="6B4BA1"/>
                </a:solidFill>
                <a:effectLst/>
                <a:latin typeface="-apple-system"/>
                <a:hlinkClick r:id="rId6" tooltip="Governor of Madras"/>
              </a:rPr>
              <a:t>Governor of Madras</a:t>
            </a:r>
            <a:r>
              <a:rPr lang="en-GB" b="0" i="0">
                <a:solidFill>
                  <a:srgbClr val="202122"/>
                </a:solidFill>
                <a:effectLst/>
                <a:latin typeface="-apple-system"/>
              </a:rPr>
              <a:t> in 1905</a:t>
            </a:r>
            <a:endParaRPr lang="en-US"/>
          </a:p>
        </p:txBody>
      </p:sp>
    </p:spTree>
    <p:extLst>
      <p:ext uri="{BB962C8B-B14F-4D97-AF65-F5344CB8AC3E}">
        <p14:creationId xmlns:p14="http://schemas.microsoft.com/office/powerpoint/2010/main" val="1270918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B409F-F2E7-FB4A-BE67-4F4C8037C1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F9814CD-9BC1-1447-A9C9-294221BCBD5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5C7AA27D-8900-1240-A797-61E4F3558DE6}"/>
              </a:ext>
            </a:extLst>
          </p:cNvPr>
          <p:cNvSpPr txBox="1"/>
          <p:nvPr/>
        </p:nvSpPr>
        <p:spPr>
          <a:xfrm>
            <a:off x="3046512" y="1582340"/>
            <a:ext cx="6098976" cy="3139321"/>
          </a:xfrm>
          <a:prstGeom prst="rect">
            <a:avLst/>
          </a:prstGeom>
          <a:noFill/>
        </p:spPr>
        <p:txBody>
          <a:bodyPr wrap="square">
            <a:spAutoFit/>
          </a:bodyPr>
          <a:lstStyle/>
          <a:p>
            <a:pPr algn="l" fontAlgn="base"/>
            <a:r>
              <a:rPr lang="en-GB" b="1" i="0">
                <a:solidFill>
                  <a:srgbClr val="202122"/>
                </a:solidFill>
                <a:effectLst/>
                <a:latin typeface="inherit"/>
              </a:rPr>
              <a:t>Geography and origins</a:t>
            </a:r>
            <a:r>
              <a:rPr lang="en-GB" b="1" i="0" u="none" strike="noStrike">
                <a:solidFill>
                  <a:srgbClr val="202122"/>
                </a:solidFill>
                <a:effectLst/>
                <a:latin typeface="inherit"/>
                <a:hlinkClick r:id="rId2" tooltip="Edit section: Geography and origins"/>
              </a:rPr>
              <a:t>Edit</a:t>
            </a:r>
            <a:endParaRPr lang="en-GB" b="1" i="0">
              <a:solidFill>
                <a:srgbClr val="202122"/>
              </a:solidFill>
              <a:effectLst/>
              <a:latin typeface="Linux Libertine"/>
            </a:endParaRPr>
          </a:p>
          <a:p>
            <a:pPr fontAlgn="base"/>
            <a:r>
              <a:rPr lang="en-GB">
                <a:effectLst/>
                <a:latin typeface="inherit"/>
              </a:rPr>
              <a:t>Malgudi is located on the banks of the fictional river Sarayu, near the also-fictional Mempi forest, on border of the states of Mysore and Madras and a few hours' away from </a:t>
            </a:r>
            <a:r>
              <a:rPr lang="en-GB" u="none" strike="noStrike">
                <a:solidFill>
                  <a:srgbClr val="6B4BA1"/>
                </a:solidFill>
                <a:effectLst/>
                <a:latin typeface="inherit"/>
                <a:hlinkClick r:id="rId3" tooltip="Madras"/>
              </a:rPr>
              <a:t>Madras</a:t>
            </a:r>
            <a:r>
              <a:rPr lang="en-GB">
                <a:effectLst/>
                <a:latin typeface="inherit"/>
              </a:rPr>
              <a:t>.</a:t>
            </a:r>
            <a:r>
              <a:rPr lang="en-GB" baseline="30000">
                <a:solidFill>
                  <a:srgbClr val="6B4BA1"/>
                </a:solidFill>
                <a:latin typeface="inherit"/>
              </a:rPr>
              <a:t>[</a:t>
            </a:r>
            <a:endParaRPr lang="en-GB">
              <a:effectLst/>
              <a:latin typeface="inherit"/>
            </a:endParaRPr>
          </a:p>
          <a:p>
            <a:pPr fontAlgn="base"/>
            <a:r>
              <a:rPr lang="en-GB">
                <a:effectLst/>
                <a:latin typeface="inherit"/>
              </a:rPr>
              <a:t>Narayan's assertion that Malgudi is work of fiction has not deterred readers from speculating about its actual location being </a:t>
            </a:r>
            <a:r>
              <a:rPr lang="en-GB" u="none" strike="noStrike">
                <a:solidFill>
                  <a:srgbClr val="6B4BA1"/>
                </a:solidFill>
                <a:effectLst/>
                <a:latin typeface="inherit"/>
                <a:hlinkClick r:id="rId4" tooltip="Mysore"/>
              </a:rPr>
              <a:t>Mysore</a:t>
            </a:r>
            <a:r>
              <a:rPr lang="en-GB" baseline="30000">
                <a:effectLst/>
                <a:latin typeface="inherit"/>
              </a:rPr>
              <a:t>[</a:t>
            </a:r>
            <a:r>
              <a:rPr lang="en-GB">
                <a:effectLst/>
                <a:latin typeface="inherit"/>
              </a:rPr>
              <a:t>, with a river on one side and a forest on the other, and buildings and lanes similar to those of Malgudi, such as Lawley road, Variety Hall, and Bombay Anand Bhavan. Other possible 'locations' include </a:t>
            </a:r>
            <a:r>
              <a:rPr lang="en-GB" u="none" strike="noStrike">
                <a:solidFill>
                  <a:srgbClr val="6B4BA1"/>
                </a:solidFill>
                <a:effectLst/>
                <a:latin typeface="inherit"/>
                <a:hlinkClick r:id="rId5" tooltip="Lalgudi"/>
              </a:rPr>
              <a:t>Lalgudi</a:t>
            </a:r>
            <a:r>
              <a:rPr lang="en-GB" baseline="30000">
                <a:effectLst/>
                <a:latin typeface="inherit"/>
              </a:rPr>
              <a:t>[</a:t>
            </a:r>
            <a:r>
              <a:rPr lang="en-GB">
                <a:effectLst/>
                <a:latin typeface="inherit"/>
              </a:rPr>
              <a:t>situated on the banks of the river </a:t>
            </a:r>
            <a:r>
              <a:rPr lang="en-GB" u="none" strike="noStrike">
                <a:solidFill>
                  <a:srgbClr val="6B4BA1"/>
                </a:solidFill>
                <a:effectLst/>
                <a:latin typeface="inherit"/>
                <a:hlinkClick r:id="rId6" tooltip="Kaveri river"/>
              </a:rPr>
              <a:t>Kaveri</a:t>
            </a:r>
            <a:r>
              <a:rPr lang="en-GB">
                <a:effectLst/>
                <a:latin typeface="inherit"/>
              </a:rPr>
              <a:t> and </a:t>
            </a:r>
            <a:r>
              <a:rPr lang="en-GB" u="none" strike="noStrike">
                <a:solidFill>
                  <a:srgbClr val="A55858"/>
                </a:solidFill>
                <a:effectLst/>
                <a:latin typeface="inherit"/>
                <a:hlinkClick r:id="rId7" tooltip="Yadavgiri (page does not exist)"/>
              </a:rPr>
              <a:t>Yadavgiri</a:t>
            </a:r>
            <a:r>
              <a:rPr lang="en-GB" baseline="30000">
                <a:effectLst/>
                <a:latin typeface="inherit"/>
              </a:rPr>
              <a:t>[</a:t>
            </a:r>
            <a:r>
              <a:rPr lang="en-GB" i="1" baseline="30000">
                <a:solidFill>
                  <a:srgbClr val="6B4BA1"/>
                </a:solidFill>
                <a:latin typeface="inherit"/>
              </a:rPr>
              <a:t>c</a:t>
            </a:r>
            <a:r>
              <a:rPr lang="en-GB">
                <a:effectLst/>
                <a:latin typeface="inherit"/>
              </a:rPr>
              <a:t>in the erstwhile state of </a:t>
            </a:r>
            <a:r>
              <a:rPr lang="en-GB" u="none" strike="noStrike">
                <a:solidFill>
                  <a:srgbClr val="6B4BA1"/>
                </a:solidFill>
                <a:effectLst/>
                <a:latin typeface="inherit"/>
                <a:hlinkClick r:id="rId4" tooltip="Mysore"/>
              </a:rPr>
              <a:t>Mysore</a:t>
            </a:r>
            <a:r>
              <a:rPr lang="en-GB">
                <a:effectLst/>
                <a:latin typeface="inherit"/>
              </a:rPr>
              <a:t>.</a:t>
            </a:r>
          </a:p>
        </p:txBody>
      </p:sp>
    </p:spTree>
    <p:extLst>
      <p:ext uri="{BB962C8B-B14F-4D97-AF65-F5344CB8AC3E}">
        <p14:creationId xmlns:p14="http://schemas.microsoft.com/office/powerpoint/2010/main" val="2250830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5615F-2814-4946-99CD-E6E41D4D98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B30DC6-CF79-AC4B-9AA5-60179E6B2AF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28DEB258-C973-514A-A90A-C054A54B809B}"/>
              </a:ext>
            </a:extLst>
          </p:cNvPr>
          <p:cNvSpPr txBox="1"/>
          <p:nvPr/>
        </p:nvSpPr>
        <p:spPr>
          <a:xfrm>
            <a:off x="3046512" y="2136338"/>
            <a:ext cx="6098976" cy="2585323"/>
          </a:xfrm>
          <a:prstGeom prst="rect">
            <a:avLst/>
          </a:prstGeom>
          <a:noFill/>
        </p:spPr>
        <p:txBody>
          <a:bodyPr wrap="square">
            <a:spAutoFit/>
          </a:bodyPr>
          <a:lstStyle/>
          <a:p>
            <a:pPr algn="l" fontAlgn="base"/>
            <a:r>
              <a:rPr lang="en-GB" b="1" i="0">
                <a:solidFill>
                  <a:srgbClr val="202122"/>
                </a:solidFill>
                <a:effectLst/>
                <a:latin typeface="inherit"/>
              </a:rPr>
              <a:t>Localities and landmarks</a:t>
            </a:r>
            <a:r>
              <a:rPr lang="en-GB" b="1" i="0" u="none" strike="noStrike">
                <a:solidFill>
                  <a:srgbClr val="202122"/>
                </a:solidFill>
                <a:effectLst/>
                <a:latin typeface="inherit"/>
                <a:hlinkClick r:id="rId2" tooltip="Edit section: Localities and landmarks"/>
              </a:rPr>
              <a:t>Edit</a:t>
            </a:r>
            <a:endParaRPr lang="en-GB" b="1" i="0">
              <a:solidFill>
                <a:srgbClr val="202122"/>
              </a:solidFill>
              <a:effectLst/>
              <a:latin typeface="Linux Libertine"/>
            </a:endParaRPr>
          </a:p>
          <a:p>
            <a:pPr fontAlgn="base"/>
            <a:r>
              <a:rPr lang="en-GB" b="1">
                <a:effectLst/>
                <a:latin typeface="inherit"/>
              </a:rPr>
              <a:t>Sarayu River</a:t>
            </a:r>
            <a:r>
              <a:rPr lang="en-GB" b="1" u="none" strike="noStrike">
                <a:effectLst/>
                <a:latin typeface="inherit"/>
                <a:hlinkClick r:id="rId3" tooltip="Edit section: Sarayu River"/>
              </a:rPr>
              <a:t>Edit</a:t>
            </a:r>
            <a:endParaRPr lang="en-GB" b="1">
              <a:effectLst/>
              <a:latin typeface="inherit"/>
            </a:endParaRPr>
          </a:p>
          <a:p>
            <a:pPr fontAlgn="base"/>
            <a:r>
              <a:rPr lang="en-GB">
                <a:effectLst/>
                <a:latin typeface="inherit"/>
              </a:rPr>
              <a:t>Malgudi is located on the banks of the river </a:t>
            </a:r>
            <a:r>
              <a:rPr lang="en-GB" u="none" strike="noStrike">
                <a:solidFill>
                  <a:srgbClr val="6B4BA1"/>
                </a:solidFill>
                <a:effectLst/>
                <a:latin typeface="inherit"/>
                <a:hlinkClick r:id="rId4" tooltip="Sarayu"/>
              </a:rPr>
              <a:t>Sarayu</a:t>
            </a:r>
            <a:r>
              <a:rPr lang="en-GB">
                <a:effectLst/>
                <a:latin typeface="inherit"/>
              </a:rPr>
              <a:t>. In </a:t>
            </a:r>
            <a:r>
              <a:rPr lang="en-GB" i="1" u="none" strike="noStrike">
                <a:solidFill>
                  <a:srgbClr val="6B4BA1"/>
                </a:solidFill>
                <a:effectLst/>
                <a:latin typeface="inherit"/>
                <a:hlinkClick r:id="rId5" tooltip="Swami and Friends"/>
              </a:rPr>
              <a:t>Swami and Friends</a:t>
            </a:r>
            <a:r>
              <a:rPr lang="en-GB">
                <a:effectLst/>
                <a:latin typeface="inherit"/>
              </a:rPr>
              <a:t>, Swami, Mani and Rajam spend most of their evenings playing or chatting by the river. In </a:t>
            </a:r>
            <a:r>
              <a:rPr lang="en-GB" i="1" u="none" strike="noStrike">
                <a:solidFill>
                  <a:srgbClr val="6B4BA1"/>
                </a:solidFill>
                <a:effectLst/>
                <a:latin typeface="inherit"/>
                <a:hlinkClick r:id="rId6" tooltip="The Guide"/>
              </a:rPr>
              <a:t>The Guide</a:t>
            </a:r>
            <a:r>
              <a:rPr lang="en-GB">
                <a:effectLst/>
                <a:latin typeface="inherit"/>
              </a:rPr>
              <a:t>, holy-man Raju fasts on the banks of the dry river Sarayu, praying for the rains to come. When </a:t>
            </a:r>
            <a:r>
              <a:rPr lang="en-GB" u="none" strike="noStrike">
                <a:solidFill>
                  <a:srgbClr val="6B4BA1"/>
                </a:solidFill>
                <a:effectLst/>
                <a:latin typeface="inherit"/>
                <a:hlinkClick r:id="rId7" tooltip="Mahatma Gandhi"/>
              </a:rPr>
              <a:t>Mahatma Gandhi</a:t>
            </a:r>
            <a:r>
              <a:rPr lang="en-GB">
                <a:effectLst/>
                <a:latin typeface="inherit"/>
              </a:rPr>
              <a:t> visits Malgudi, the meetings and speeches are held right on the banks of river Sarayu.</a:t>
            </a:r>
          </a:p>
        </p:txBody>
      </p:sp>
    </p:spTree>
    <p:extLst>
      <p:ext uri="{BB962C8B-B14F-4D97-AF65-F5344CB8AC3E}">
        <p14:creationId xmlns:p14="http://schemas.microsoft.com/office/powerpoint/2010/main" val="3545537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B3FBC-DA5D-4845-A362-E76A39D8AB7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5CC5EC-C8DE-0742-82CE-C11DE1BC623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AA3C0213-9458-364F-AACB-9266E052747E}"/>
              </a:ext>
            </a:extLst>
          </p:cNvPr>
          <p:cNvSpPr txBox="1"/>
          <p:nvPr/>
        </p:nvSpPr>
        <p:spPr>
          <a:xfrm>
            <a:off x="3046512" y="1720840"/>
            <a:ext cx="6098976" cy="3416320"/>
          </a:xfrm>
          <a:prstGeom prst="rect">
            <a:avLst/>
          </a:prstGeom>
          <a:noFill/>
        </p:spPr>
        <p:txBody>
          <a:bodyPr wrap="square">
            <a:spAutoFit/>
          </a:bodyPr>
          <a:lstStyle/>
          <a:p>
            <a:pPr algn="l" fontAlgn="base"/>
            <a:r>
              <a:rPr lang="en-GB" b="1" i="0">
                <a:solidFill>
                  <a:srgbClr val="202122"/>
                </a:solidFill>
                <a:effectLst/>
                <a:latin typeface="inherit"/>
              </a:rPr>
              <a:t>Streets and neighborhoods</a:t>
            </a:r>
            <a:r>
              <a:rPr lang="en-GB" b="1" i="0" u="none" strike="noStrike">
                <a:solidFill>
                  <a:srgbClr val="202122"/>
                </a:solidFill>
                <a:effectLst/>
                <a:latin typeface="inherit"/>
                <a:hlinkClick r:id="rId2" tooltip="Edit section: Streets and neighborhoods"/>
              </a:rPr>
              <a:t>Edit</a:t>
            </a:r>
            <a:endParaRPr lang="en-GB" b="1" i="0">
              <a:solidFill>
                <a:srgbClr val="202122"/>
              </a:solidFill>
              <a:effectLst/>
              <a:latin typeface="-apple-system"/>
            </a:endParaRPr>
          </a:p>
          <a:p>
            <a:pPr algn="l" fontAlgn="base"/>
            <a:r>
              <a:rPr lang="en-GB" b="0" i="0">
                <a:solidFill>
                  <a:srgbClr val="202122"/>
                </a:solidFill>
                <a:effectLst/>
                <a:latin typeface="-apple-system"/>
              </a:rPr>
              <a:t>Market Street is the central street of Malgudi, the location of several big shops including Bombay Anand Bhavan and Truth Printing Works. Kabir Street is the residence of the elite of Malgudi, while Lawley Extension is a new upcoming lane housing the rich and the influential. Ellaman Street, home to the oil-mongers, is the last street and beyond it lies the river Sarayu. Other streets include Grove Street, Kalighat Lane and Vinayak Mudali Street.</a:t>
            </a:r>
          </a:p>
          <a:p>
            <a:pPr algn="l" fontAlgn="base"/>
            <a:r>
              <a:rPr lang="en-GB" b="0" i="0">
                <a:solidFill>
                  <a:srgbClr val="202122"/>
                </a:solidFill>
                <a:effectLst/>
                <a:latin typeface="-apple-system"/>
              </a:rPr>
              <a:t>Between Ellaman Street and the river lie Nallappa's Grove and the </a:t>
            </a:r>
            <a:r>
              <a:rPr lang="en-GB" b="0" i="0" u="none" strike="noStrike">
                <a:solidFill>
                  <a:srgbClr val="6B4BA1"/>
                </a:solidFill>
                <a:effectLst/>
                <a:latin typeface="inherit"/>
                <a:hlinkClick r:id="rId3" tooltip="Cremation"/>
              </a:rPr>
              <a:t>cremation</a:t>
            </a:r>
            <a:r>
              <a:rPr lang="en-GB" b="0" i="0">
                <a:solidFill>
                  <a:srgbClr val="202122"/>
                </a:solidFill>
                <a:effectLst/>
                <a:latin typeface="-apple-system"/>
              </a:rPr>
              <a:t> ground. The </a:t>
            </a:r>
            <a:r>
              <a:rPr lang="en-GB" b="0" i="0" u="none" strike="noStrike">
                <a:solidFill>
                  <a:srgbClr val="6B4BA1"/>
                </a:solidFill>
                <a:effectLst/>
                <a:latin typeface="inherit"/>
                <a:hlinkClick r:id="rId4" tooltip="Dalit"/>
              </a:rPr>
              <a:t>Untouchables</a:t>
            </a:r>
            <a:r>
              <a:rPr lang="en-GB" b="0" i="0">
                <a:solidFill>
                  <a:srgbClr val="202122"/>
                </a:solidFill>
                <a:effectLst/>
                <a:latin typeface="-apple-system"/>
              </a:rPr>
              <a:t> and sweepers live on the lower banks of the river.</a:t>
            </a:r>
          </a:p>
        </p:txBody>
      </p:sp>
    </p:spTree>
    <p:extLst>
      <p:ext uri="{BB962C8B-B14F-4D97-AF65-F5344CB8AC3E}">
        <p14:creationId xmlns:p14="http://schemas.microsoft.com/office/powerpoint/2010/main" val="3531870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AD10-0B7E-C54D-B243-4834D900567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4C0070E-3920-824B-AE70-CC86D51A72C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BCE2E607-6328-F649-9044-CA82752121A4}"/>
              </a:ext>
            </a:extLst>
          </p:cNvPr>
          <p:cNvSpPr txBox="1"/>
          <p:nvPr/>
        </p:nvSpPr>
        <p:spPr>
          <a:xfrm>
            <a:off x="3046512" y="2690336"/>
            <a:ext cx="6098976" cy="1477328"/>
          </a:xfrm>
          <a:prstGeom prst="rect">
            <a:avLst/>
          </a:prstGeom>
          <a:noFill/>
        </p:spPr>
        <p:txBody>
          <a:bodyPr wrap="square">
            <a:spAutoFit/>
          </a:bodyPr>
          <a:lstStyle/>
          <a:p>
            <a:pPr algn="l" fontAlgn="base"/>
            <a:r>
              <a:rPr lang="en-GB" b="1" i="0">
                <a:solidFill>
                  <a:srgbClr val="202122"/>
                </a:solidFill>
                <a:effectLst/>
                <a:latin typeface="inherit"/>
              </a:rPr>
              <a:t>Buildings</a:t>
            </a:r>
            <a:r>
              <a:rPr lang="en-GB" b="1" i="0" u="none" strike="noStrike">
                <a:solidFill>
                  <a:srgbClr val="202122"/>
                </a:solidFill>
                <a:effectLst/>
                <a:latin typeface="inherit"/>
                <a:hlinkClick r:id="rId2" tooltip="Edit section: Buildings"/>
              </a:rPr>
              <a:t>Edit</a:t>
            </a:r>
            <a:endParaRPr lang="en-GB" b="1" i="0">
              <a:solidFill>
                <a:srgbClr val="202122"/>
              </a:solidFill>
              <a:effectLst/>
              <a:latin typeface="-apple-system"/>
            </a:endParaRPr>
          </a:p>
          <a:p>
            <a:pPr algn="l" fontAlgn="base"/>
            <a:r>
              <a:rPr lang="en-GB" b="0" i="0">
                <a:solidFill>
                  <a:srgbClr val="202122"/>
                </a:solidFill>
                <a:effectLst/>
                <a:latin typeface="-apple-system"/>
              </a:rPr>
              <a:t>Palace Talkies was built in 1935 to replace the old Variety Hall. Albert Mission School and Albert Mission College are the more popular educational institutions. There are also the board school and the town elementary schools.</a:t>
            </a:r>
          </a:p>
        </p:txBody>
      </p:sp>
    </p:spTree>
    <p:extLst>
      <p:ext uri="{BB962C8B-B14F-4D97-AF65-F5344CB8AC3E}">
        <p14:creationId xmlns:p14="http://schemas.microsoft.com/office/powerpoint/2010/main" val="3122117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B349-82D0-764A-ACBB-4835441EF8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D04086-6F0E-CC49-A1E2-205FD566BCF5}"/>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E9799A82-D06C-6648-9930-AEFC3224876E}"/>
              </a:ext>
            </a:extLst>
          </p:cNvPr>
          <p:cNvSpPr txBox="1"/>
          <p:nvPr/>
        </p:nvSpPr>
        <p:spPr>
          <a:xfrm>
            <a:off x="3046512" y="2274838"/>
            <a:ext cx="6098976" cy="2308324"/>
          </a:xfrm>
          <a:prstGeom prst="rect">
            <a:avLst/>
          </a:prstGeom>
          <a:noFill/>
        </p:spPr>
        <p:txBody>
          <a:bodyPr wrap="square">
            <a:spAutoFit/>
          </a:bodyPr>
          <a:lstStyle/>
          <a:p>
            <a:pPr algn="l" fontAlgn="base"/>
            <a:r>
              <a:rPr lang="en-GB" b="1" i="0">
                <a:solidFill>
                  <a:srgbClr val="202122"/>
                </a:solidFill>
                <a:effectLst/>
                <a:latin typeface="inherit"/>
              </a:rPr>
              <a:t>Other landmarks</a:t>
            </a:r>
            <a:r>
              <a:rPr lang="en-GB" b="1" i="0" u="none" strike="noStrike">
                <a:solidFill>
                  <a:srgbClr val="202122"/>
                </a:solidFill>
                <a:effectLst/>
                <a:latin typeface="inherit"/>
                <a:hlinkClick r:id="rId2" tooltip="Edit section: Other landmarks"/>
              </a:rPr>
              <a:t>Edit</a:t>
            </a:r>
            <a:endParaRPr lang="en-GB" b="1" i="0">
              <a:solidFill>
                <a:srgbClr val="202122"/>
              </a:solidFill>
              <a:effectLst/>
              <a:latin typeface="-apple-system"/>
            </a:endParaRPr>
          </a:p>
          <a:p>
            <a:pPr algn="l" fontAlgn="base"/>
            <a:r>
              <a:rPr lang="en-GB" b="0" i="0">
                <a:solidFill>
                  <a:srgbClr val="202122"/>
                </a:solidFill>
                <a:effectLst/>
                <a:latin typeface="-apple-system"/>
              </a:rPr>
              <a:t>Malgudi has a small </a:t>
            </a:r>
            <a:r>
              <a:rPr lang="en-GB" b="0" i="0" u="none" strike="noStrike">
                <a:solidFill>
                  <a:srgbClr val="6B4BA1"/>
                </a:solidFill>
                <a:effectLst/>
                <a:latin typeface="inherit"/>
                <a:hlinkClick r:id="rId3" tooltip="Railway station"/>
              </a:rPr>
              <a:t>railway station</a:t>
            </a:r>
            <a:r>
              <a:rPr lang="en-GB" b="0" i="0">
                <a:solidFill>
                  <a:srgbClr val="202122"/>
                </a:solidFill>
                <a:effectLst/>
                <a:latin typeface="-apple-system"/>
              </a:rPr>
              <a:t> which in many episodes, is central to the storyline. The main hospital of Malgudi is Malgudi Medical Centre (MMC). The statue of Sir Fredrick, seated on a horse, forms another major landmark. Another important place is The Boardless, a small restaurant without any board. Boardless is a centre of discussion for current events in Malgudi.</a:t>
            </a:r>
          </a:p>
        </p:txBody>
      </p:sp>
    </p:spTree>
    <p:extLst>
      <p:ext uri="{BB962C8B-B14F-4D97-AF65-F5344CB8AC3E}">
        <p14:creationId xmlns:p14="http://schemas.microsoft.com/office/powerpoint/2010/main" val="457819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487D4-94EC-8D42-BEDB-06A6BC3CE1F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1AB86B-DCFB-8740-87F1-3C7EA69379DE}"/>
              </a:ext>
            </a:extLst>
          </p:cNvPr>
          <p:cNvSpPr>
            <a:spLocks noGrp="1"/>
          </p:cNvSpPr>
          <p:nvPr>
            <p:ph idx="1"/>
          </p:nvPr>
        </p:nvSpPr>
        <p:spPr/>
        <p:txBody>
          <a:bodyPr/>
          <a:lstStyle/>
          <a:p>
            <a:pPr fontAlgn="base"/>
            <a:r>
              <a:rPr lang="en-GB" b="1" i="0">
                <a:solidFill>
                  <a:srgbClr val="202122"/>
                </a:solidFill>
                <a:effectLst/>
                <a:latin typeface="inherit"/>
              </a:rPr>
              <a:t>Mempi Forest</a:t>
            </a:r>
            <a:r>
              <a:rPr lang="en-GB" b="1" i="0" u="none" strike="noStrike">
                <a:solidFill>
                  <a:srgbClr val="202122"/>
                </a:solidFill>
                <a:effectLst/>
                <a:latin typeface="inherit"/>
                <a:hlinkClick r:id="rId2" tooltip="Edit section: Mempi Forest"/>
              </a:rPr>
              <a:t>Edit</a:t>
            </a:r>
            <a:endParaRPr lang="en-GB" b="1" i="0">
              <a:solidFill>
                <a:srgbClr val="202122"/>
              </a:solidFill>
              <a:effectLst/>
              <a:latin typeface="-apple-system"/>
            </a:endParaRPr>
          </a:p>
          <a:p>
            <a:pPr fontAlgn="base"/>
            <a:r>
              <a:rPr lang="en-GB" b="0" i="0">
                <a:solidFill>
                  <a:srgbClr val="202122"/>
                </a:solidFill>
                <a:effectLst/>
                <a:latin typeface="-apple-system"/>
              </a:rPr>
              <a:t>Mempi forest is on the other side of Sarayu. It houses many hills and caves. Animals to be found there include </a:t>
            </a:r>
            <a:r>
              <a:rPr lang="en-GB" b="0" i="0" u="none" strike="noStrike">
                <a:solidFill>
                  <a:srgbClr val="6B4BA1"/>
                </a:solidFill>
                <a:effectLst/>
                <a:latin typeface="inherit"/>
                <a:hlinkClick r:id="rId3" tooltip="Tigers"/>
              </a:rPr>
              <a:t>tigers</a:t>
            </a:r>
            <a:r>
              <a:rPr lang="en-GB" b="0" i="0">
                <a:solidFill>
                  <a:srgbClr val="202122"/>
                </a:solidFill>
                <a:effectLst/>
                <a:latin typeface="-apple-system"/>
              </a:rPr>
              <a:t>, members of the </a:t>
            </a:r>
            <a:r>
              <a:rPr lang="en-GB" b="0" i="0" u="none" strike="noStrike">
                <a:solidFill>
                  <a:srgbClr val="6B4BA1"/>
                </a:solidFill>
                <a:effectLst/>
                <a:latin typeface="inherit"/>
                <a:hlinkClick r:id="rId4" tooltip="Deer"/>
              </a:rPr>
              <a:t>deer</a:t>
            </a:r>
            <a:r>
              <a:rPr lang="en-GB" b="0" i="0">
                <a:solidFill>
                  <a:srgbClr val="202122"/>
                </a:solidFill>
                <a:effectLst/>
                <a:latin typeface="-apple-system"/>
              </a:rPr>
              <a:t> family, </a:t>
            </a:r>
            <a:r>
              <a:rPr lang="en-GB" b="0" i="0" u="none" strike="noStrike">
                <a:solidFill>
                  <a:srgbClr val="6B4BA1"/>
                </a:solidFill>
                <a:effectLst/>
                <a:latin typeface="inherit"/>
                <a:hlinkClick r:id="rId5" tooltip="Langurs"/>
              </a:rPr>
              <a:t>langurs</a:t>
            </a:r>
            <a:r>
              <a:rPr lang="en-GB" b="0" i="0">
                <a:solidFill>
                  <a:srgbClr val="202122"/>
                </a:solidFill>
                <a:effectLst/>
                <a:latin typeface="-apple-system"/>
              </a:rPr>
              <a:t> and </a:t>
            </a:r>
            <a:r>
              <a:rPr lang="en-GB" b="0" i="0" u="none" strike="noStrike">
                <a:solidFill>
                  <a:srgbClr val="6B4BA1"/>
                </a:solidFill>
                <a:effectLst/>
                <a:latin typeface="inherit"/>
                <a:hlinkClick r:id="rId6" tooltip="Water buffalo"/>
              </a:rPr>
              <a:t>water buffalo</a:t>
            </a:r>
            <a:endParaRPr lang="en-GB" b="0" i="0">
              <a:solidFill>
                <a:srgbClr val="202122"/>
              </a:solidFill>
              <a:effectLst/>
              <a:latin typeface="-apple-system"/>
            </a:endParaRPr>
          </a:p>
        </p:txBody>
      </p:sp>
    </p:spTree>
    <p:extLst>
      <p:ext uri="{BB962C8B-B14F-4D97-AF65-F5344CB8AC3E}">
        <p14:creationId xmlns:p14="http://schemas.microsoft.com/office/powerpoint/2010/main" val="3454727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EC34A-004F-9145-A10F-DB0AD01138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8465D6-2CFE-3F44-99ED-0F5A40B2EEB5}"/>
              </a:ext>
            </a:extLst>
          </p:cNvPr>
          <p:cNvSpPr>
            <a:spLocks noGrp="1"/>
          </p:cNvSpPr>
          <p:nvPr>
            <p:ph idx="1"/>
          </p:nvPr>
        </p:nvSpPr>
        <p:spPr/>
        <p:txBody>
          <a:bodyPr/>
          <a:lstStyle/>
          <a:p>
            <a:endParaRPr lang="en-GB"/>
          </a:p>
          <a:p>
            <a:endParaRPr lang="en-GB"/>
          </a:p>
          <a:p>
            <a:pPr marL="0" indent="0">
              <a:buNone/>
            </a:pPr>
            <a:r>
              <a:rPr lang="en-GB" sz="5400"/>
              <a:t>      Thank You </a:t>
            </a:r>
            <a:endParaRPr lang="en-US" sz="5400"/>
          </a:p>
        </p:txBody>
      </p:sp>
    </p:spTree>
    <p:extLst>
      <p:ext uri="{BB962C8B-B14F-4D97-AF65-F5344CB8AC3E}">
        <p14:creationId xmlns:p14="http://schemas.microsoft.com/office/powerpoint/2010/main" val="26085310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Wood Type</vt:lpstr>
      <vt:lpstr>Indian English writing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 English writing </dc:title>
  <dc:creator>Unknown User</dc:creator>
  <cp:lastModifiedBy>Unknown User</cp:lastModifiedBy>
  <cp:revision>1</cp:revision>
  <dcterms:created xsi:type="dcterms:W3CDTF">2022-07-26T09:10:41Z</dcterms:created>
  <dcterms:modified xsi:type="dcterms:W3CDTF">2022-07-26T09:22:05Z</dcterms:modified>
</cp:coreProperties>
</file>